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70" r:id="rId2"/>
    <p:sldId id="269" r:id="rId3"/>
    <p:sldId id="264" r:id="rId4"/>
    <p:sldId id="266" r:id="rId5"/>
    <p:sldId id="271"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wn M. Shenoskey" initials="DMS" lastIdx="1" clrIdx="0">
    <p:extLst>
      <p:ext uri="{19B8F6BF-5375-455C-9EA6-DF929625EA0E}">
        <p15:presenceInfo xmlns:p15="http://schemas.microsoft.com/office/powerpoint/2012/main" userId="S::DawnM.Shenoskey@gtbindians.com::9cf21f48-3417-4bc9-b356-907d7af59b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672" autoAdjust="0"/>
    <p:restoredTop sz="94660"/>
  </p:normalViewPr>
  <p:slideViewPr>
    <p:cSldViewPr>
      <p:cViewPr varScale="1">
        <p:scale>
          <a:sx n="108" d="100"/>
          <a:sy n="108" d="100"/>
        </p:scale>
        <p:origin x="130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nativeamericanhm_p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2"/>
          <p:cNvSpPr>
            <a:spLocks noGrp="1" noChangeArrowheads="1"/>
          </p:cNvSpPr>
          <p:nvPr>
            <p:ph type="ctrTitle"/>
          </p:nvPr>
        </p:nvSpPr>
        <p:spPr>
          <a:xfrm>
            <a:off x="685800" y="2819400"/>
            <a:ext cx="7772400" cy="2057400"/>
          </a:xfrm>
        </p:spPr>
        <p:txBody>
          <a:bodyPr/>
          <a:lstStyle>
            <a:lvl1pPr algn="ctr">
              <a:defRPr sz="4800"/>
            </a:lvl1pPr>
          </a:lstStyle>
          <a:p>
            <a:r>
              <a:rPr lang="en-US"/>
              <a:t>Click to edit Master title style</a:t>
            </a:r>
          </a:p>
        </p:txBody>
      </p:sp>
      <p:sp>
        <p:nvSpPr>
          <p:cNvPr id="25603" name="Rectangle 3"/>
          <p:cNvSpPr>
            <a:spLocks noGrp="1" noChangeArrowheads="1"/>
          </p:cNvSpPr>
          <p:nvPr>
            <p:ph type="subTitle" idx="1"/>
          </p:nvPr>
        </p:nvSpPr>
        <p:spPr>
          <a:xfrm>
            <a:off x="1219200" y="381000"/>
            <a:ext cx="6400800" cy="914400"/>
          </a:xfrm>
        </p:spPr>
        <p:txBody>
          <a:bodyPr/>
          <a:lstStyle>
            <a:lvl1pPr marL="0" indent="0" algn="ctr">
              <a:buFontTx/>
              <a:buNone/>
              <a:defRPr sz="2400"/>
            </a:lvl1pPr>
          </a:lstStyle>
          <a:p>
            <a:r>
              <a:rPr lang="en-US"/>
              <a:t>Click to edit Master subtitle style</a:t>
            </a:r>
          </a:p>
        </p:txBody>
      </p:sp>
    </p:spTree>
    <p:extLst>
      <p:ext uri="{BB962C8B-B14F-4D97-AF65-F5344CB8AC3E}">
        <p14:creationId xmlns:p14="http://schemas.microsoft.com/office/powerpoint/2010/main" val="229888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114CD16-D722-4AEF-87C2-210F74B41B8F}" type="slidenum">
              <a:rPr lang="en-US"/>
              <a:pPr>
                <a:defRPr/>
              </a:pPr>
              <a:t>‹#›</a:t>
            </a:fld>
            <a:endParaRPr lang="en-US" dirty="0"/>
          </a:p>
        </p:txBody>
      </p:sp>
    </p:spTree>
    <p:extLst>
      <p:ext uri="{BB962C8B-B14F-4D97-AF65-F5344CB8AC3E}">
        <p14:creationId xmlns:p14="http://schemas.microsoft.com/office/powerpoint/2010/main" val="1764716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762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220C4D9-B7D8-44B6-90C2-2F9072535BD3}" type="slidenum">
              <a:rPr lang="en-US"/>
              <a:pPr>
                <a:defRPr/>
              </a:pPr>
              <a:t>‹#›</a:t>
            </a:fld>
            <a:endParaRPr lang="en-US" dirty="0"/>
          </a:p>
        </p:txBody>
      </p:sp>
    </p:spTree>
    <p:extLst>
      <p:ext uri="{BB962C8B-B14F-4D97-AF65-F5344CB8AC3E}">
        <p14:creationId xmlns:p14="http://schemas.microsoft.com/office/powerpoint/2010/main" val="454671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066800"/>
          </a:xfrm>
        </p:spPr>
        <p:txBody>
          <a:bodyPr/>
          <a:lstStyle/>
          <a:p>
            <a:r>
              <a:rPr lang="en-US"/>
              <a:t>Click to edit Master title style</a:t>
            </a:r>
          </a:p>
        </p:txBody>
      </p:sp>
      <p:sp>
        <p:nvSpPr>
          <p:cNvPr id="3" name="Text Placeholder 2"/>
          <p:cNvSpPr>
            <a:spLocks noGrp="1"/>
          </p:cNvSpPr>
          <p:nvPr>
            <p:ph type="body" sz="half" idx="1"/>
          </p:nvPr>
        </p:nvSpPr>
        <p:spPr>
          <a:xfrm>
            <a:off x="457200" y="1219200"/>
            <a:ext cx="82296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3657600"/>
            <a:ext cx="8229600" cy="228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6FD8135-8945-412B-85C0-38AEA3C9755A}" type="slidenum">
              <a:rPr lang="en-US"/>
              <a:pPr>
                <a:defRPr/>
              </a:pPr>
              <a:t>‹#›</a:t>
            </a:fld>
            <a:endParaRPr lang="en-US" dirty="0"/>
          </a:p>
        </p:txBody>
      </p:sp>
    </p:spTree>
    <p:extLst>
      <p:ext uri="{BB962C8B-B14F-4D97-AF65-F5344CB8AC3E}">
        <p14:creationId xmlns:p14="http://schemas.microsoft.com/office/powerpoint/2010/main" val="3943721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6781800" cy="1066800"/>
          </a:xfrm>
        </p:spPr>
        <p:txBody>
          <a:bodyPr/>
          <a:lstStyle/>
          <a:p>
            <a:r>
              <a:rPr lang="en-US"/>
              <a:t>Click to edit Master title style</a:t>
            </a:r>
          </a:p>
        </p:txBody>
      </p:sp>
      <p:sp>
        <p:nvSpPr>
          <p:cNvPr id="3" name="Text Placeholder 2"/>
          <p:cNvSpPr>
            <a:spLocks noGrp="1"/>
          </p:cNvSpPr>
          <p:nvPr>
            <p:ph type="body" sz="half" idx="1"/>
          </p:nvPr>
        </p:nvSpPr>
        <p:spPr>
          <a:xfrm>
            <a:off x="457200" y="1219200"/>
            <a:ext cx="40386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219200"/>
            <a:ext cx="4038600" cy="4724400"/>
          </a:xfrm>
        </p:spPr>
        <p:txBody>
          <a:bodyPr/>
          <a:lstStyle/>
          <a:p>
            <a:pPr lvl="0"/>
            <a:r>
              <a:rPr lang="en-US" noProof="0" dirty="0"/>
              <a:t>Click icon to add clip art</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8511AD98-CCD2-48B3-A7DD-C0512CAB6462}" type="slidenum">
              <a:rPr lang="en-US"/>
              <a:pPr>
                <a:defRPr/>
              </a:pPr>
              <a:t>‹#›</a:t>
            </a:fld>
            <a:endParaRPr lang="en-US" dirty="0"/>
          </a:p>
        </p:txBody>
      </p:sp>
    </p:spTree>
    <p:extLst>
      <p:ext uri="{BB962C8B-B14F-4D97-AF65-F5344CB8AC3E}">
        <p14:creationId xmlns:p14="http://schemas.microsoft.com/office/powerpoint/2010/main" val="3694149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CA71825-9DEF-4565-B25F-740244586B6A}" type="slidenum">
              <a:rPr lang="en-US"/>
              <a:pPr>
                <a:defRPr/>
              </a:pPr>
              <a:t>‹#›</a:t>
            </a:fld>
            <a:endParaRPr lang="en-US" dirty="0"/>
          </a:p>
        </p:txBody>
      </p:sp>
    </p:spTree>
    <p:extLst>
      <p:ext uri="{BB962C8B-B14F-4D97-AF65-F5344CB8AC3E}">
        <p14:creationId xmlns:p14="http://schemas.microsoft.com/office/powerpoint/2010/main" val="2463309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5218112-5172-424A-90A9-3E40F4878E77}" type="slidenum">
              <a:rPr lang="en-US"/>
              <a:pPr>
                <a:defRPr/>
              </a:pPr>
              <a:t>‹#›</a:t>
            </a:fld>
            <a:endParaRPr lang="en-US" dirty="0"/>
          </a:p>
        </p:txBody>
      </p:sp>
    </p:spTree>
    <p:extLst>
      <p:ext uri="{BB962C8B-B14F-4D97-AF65-F5344CB8AC3E}">
        <p14:creationId xmlns:p14="http://schemas.microsoft.com/office/powerpoint/2010/main" val="3189745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4F2F65B-F76E-43D5-9611-E8FD3188B102}" type="slidenum">
              <a:rPr lang="en-US"/>
              <a:pPr>
                <a:defRPr/>
              </a:pPr>
              <a:t>‹#›</a:t>
            </a:fld>
            <a:endParaRPr lang="en-US" dirty="0"/>
          </a:p>
        </p:txBody>
      </p:sp>
    </p:spTree>
    <p:extLst>
      <p:ext uri="{BB962C8B-B14F-4D97-AF65-F5344CB8AC3E}">
        <p14:creationId xmlns:p14="http://schemas.microsoft.com/office/powerpoint/2010/main" val="4182507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5383470-1E6F-43E3-A28B-1B7065BE2006}" type="slidenum">
              <a:rPr lang="en-US"/>
              <a:pPr>
                <a:defRPr/>
              </a:pPr>
              <a:t>‹#›</a:t>
            </a:fld>
            <a:endParaRPr lang="en-US" dirty="0"/>
          </a:p>
        </p:txBody>
      </p:sp>
    </p:spTree>
    <p:extLst>
      <p:ext uri="{BB962C8B-B14F-4D97-AF65-F5344CB8AC3E}">
        <p14:creationId xmlns:p14="http://schemas.microsoft.com/office/powerpoint/2010/main" val="3320120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DD1A4FF9-7D7D-4A45-9681-5E45F6561359}" type="slidenum">
              <a:rPr lang="en-US"/>
              <a:pPr>
                <a:defRPr/>
              </a:pPr>
              <a:t>‹#›</a:t>
            </a:fld>
            <a:endParaRPr lang="en-US" dirty="0"/>
          </a:p>
        </p:txBody>
      </p:sp>
    </p:spTree>
    <p:extLst>
      <p:ext uri="{BB962C8B-B14F-4D97-AF65-F5344CB8AC3E}">
        <p14:creationId xmlns:p14="http://schemas.microsoft.com/office/powerpoint/2010/main" val="4176789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321FAD3-0000-4F47-89D2-59718471E269}" type="slidenum">
              <a:rPr lang="en-US"/>
              <a:pPr>
                <a:defRPr/>
              </a:pPr>
              <a:t>‹#›</a:t>
            </a:fld>
            <a:endParaRPr lang="en-US" dirty="0"/>
          </a:p>
        </p:txBody>
      </p:sp>
    </p:spTree>
    <p:extLst>
      <p:ext uri="{BB962C8B-B14F-4D97-AF65-F5344CB8AC3E}">
        <p14:creationId xmlns:p14="http://schemas.microsoft.com/office/powerpoint/2010/main" val="4184330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FBE9764-829E-4D59-8159-AA8229A960F1}" type="slidenum">
              <a:rPr lang="en-US"/>
              <a:pPr>
                <a:defRPr/>
              </a:pPr>
              <a:t>‹#›</a:t>
            </a:fld>
            <a:endParaRPr lang="en-US" dirty="0"/>
          </a:p>
        </p:txBody>
      </p:sp>
    </p:spTree>
    <p:extLst>
      <p:ext uri="{BB962C8B-B14F-4D97-AF65-F5344CB8AC3E}">
        <p14:creationId xmlns:p14="http://schemas.microsoft.com/office/powerpoint/2010/main" val="403323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A94B5AE-30C3-459F-A7D6-7608132B6750}" type="slidenum">
              <a:rPr lang="en-US"/>
              <a:pPr>
                <a:defRPr/>
              </a:pPr>
              <a:t>‹#›</a:t>
            </a:fld>
            <a:endParaRPr lang="en-US" dirty="0"/>
          </a:p>
        </p:txBody>
      </p:sp>
    </p:spTree>
    <p:extLst>
      <p:ext uri="{BB962C8B-B14F-4D97-AF65-F5344CB8AC3E}">
        <p14:creationId xmlns:p14="http://schemas.microsoft.com/office/powerpoint/2010/main" val="4190204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32" name="Picture 8" descr="nativeamericanhm_pg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7" name="Rectangle 2"/>
          <p:cNvSpPr>
            <a:spLocks noGrp="1" noChangeArrowheads="1"/>
          </p:cNvSpPr>
          <p:nvPr>
            <p:ph type="title"/>
          </p:nvPr>
        </p:nvSpPr>
        <p:spPr bwMode="auto">
          <a:xfrm>
            <a:off x="457200" y="76200"/>
            <a:ext cx="6781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457200" y="1219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smtClean="0">
                <a:latin typeface="Times New Roman" pitchFamily="18" charset="0"/>
              </a:defRPr>
            </a:lvl1pPr>
          </a:lstStyle>
          <a:p>
            <a:pPr>
              <a:defRPr/>
            </a:pPr>
            <a:endParaRPr lang="en-US" dirty="0"/>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smtClean="0">
                <a:latin typeface="Times New Roman" pitchFamily="18" charset="0"/>
              </a:defRPr>
            </a:lvl1pPr>
          </a:lstStyle>
          <a:p>
            <a:pPr>
              <a:defRPr/>
            </a:pPr>
            <a:endParaRPr lang="en-US" dirty="0"/>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smtClean="0">
                <a:latin typeface="Times New Roman" pitchFamily="18" charset="0"/>
              </a:defRPr>
            </a:lvl1pPr>
          </a:lstStyle>
          <a:p>
            <a:pPr>
              <a:defRPr/>
            </a:pPr>
            <a:fld id="{1CA9FA18-CE71-4D36-A56A-AE3CF2D70E7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rtl="0" eaLnBrk="1" fontAlgn="base" hangingPunct="1">
        <a:spcBef>
          <a:spcPct val="0"/>
        </a:spcBef>
        <a:spcAft>
          <a:spcPct val="0"/>
        </a:spcAft>
        <a:defRPr sz="3600">
          <a:solidFill>
            <a:srgbClr val="000000"/>
          </a:solidFill>
          <a:latin typeface="+mj-lt"/>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mn-lt"/>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mn-lt"/>
        </a:defRPr>
      </a:lvl2pPr>
      <a:lvl3pPr marL="1143000" indent="-228600" algn="l" rtl="0" eaLnBrk="1" fontAlgn="base" hangingPunct="1">
        <a:spcBef>
          <a:spcPct val="20000"/>
        </a:spcBef>
        <a:spcAft>
          <a:spcPct val="0"/>
        </a:spcAft>
        <a:buClr>
          <a:schemeClr val="tx1"/>
        </a:buClr>
        <a:buChar char="•"/>
        <a:defRPr sz="2400">
          <a:solidFill>
            <a:srgbClr val="000000"/>
          </a:solidFill>
          <a:latin typeface="+mn-lt"/>
        </a:defRPr>
      </a:lvl3pPr>
      <a:lvl4pPr marL="1600200" indent="-228600" algn="l" rtl="0" eaLnBrk="1" fontAlgn="base" hangingPunct="1">
        <a:spcBef>
          <a:spcPct val="20000"/>
        </a:spcBef>
        <a:spcAft>
          <a:spcPct val="0"/>
        </a:spcAft>
        <a:buClr>
          <a:schemeClr val="tx1"/>
        </a:buClr>
        <a:buChar char="•"/>
        <a:defRPr sz="2000">
          <a:solidFill>
            <a:srgbClr val="000000"/>
          </a:solidFill>
          <a:latin typeface="+mn-lt"/>
        </a:defRPr>
      </a:lvl4pPr>
      <a:lvl5pPr marL="2057400" indent="-228600" algn="l" rtl="0" eaLnBrk="1" fontAlgn="base" hangingPunct="1">
        <a:spcBef>
          <a:spcPct val="20000"/>
        </a:spcBef>
        <a:spcAft>
          <a:spcPct val="0"/>
        </a:spcAft>
        <a:buClr>
          <a:schemeClr val="tx1"/>
        </a:buClr>
        <a:buChar char="•"/>
        <a:defRPr sz="2000">
          <a:solidFill>
            <a:srgbClr val="000000"/>
          </a:solidFill>
          <a:latin typeface="+mn-lt"/>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na.McClellan@gtbindians.com" TargetMode="External"/><Relationship Id="rId2" Type="http://schemas.openxmlformats.org/officeDocument/2006/relationships/hyperlink" Target="mailto:Melissa.Alberts@gtbindians.com" TargetMode="External"/><Relationship Id="rId1" Type="http://schemas.openxmlformats.org/officeDocument/2006/relationships/slideLayout" Target="../slideLayouts/slideLayout2.xml"/><Relationship Id="rId6" Type="http://schemas.openxmlformats.org/officeDocument/2006/relationships/hyperlink" Target="mailto:dawnm.shenoskey@gtbindians.com" TargetMode="External"/><Relationship Id="rId5" Type="http://schemas.openxmlformats.org/officeDocument/2006/relationships/hyperlink" Target="mailto:Cindi.McIlrath@gtbindians.com" TargetMode="External"/><Relationship Id="rId4" Type="http://schemas.openxmlformats.org/officeDocument/2006/relationships/hyperlink" Target="mailto:Francis.Carew@gtbindians.com"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TaShena.Sams@gtbindian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Joyce.McClellan@gtbindians.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Delores.Wonegeshik@gtbindians.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dawnm.shenoskey@gtbindians.com" TargetMode="External"/><Relationship Id="rId2" Type="http://schemas.openxmlformats.org/officeDocument/2006/relationships/hyperlink" Target="mailto:Tanya.Raphael2@gtbindians.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Long Learning (LLL)</a:t>
            </a:r>
          </a:p>
        </p:txBody>
      </p:sp>
      <p:sp>
        <p:nvSpPr>
          <p:cNvPr id="3" name="Content Placeholder 2"/>
          <p:cNvSpPr>
            <a:spLocks noGrp="1"/>
          </p:cNvSpPr>
          <p:nvPr>
            <p:ph idx="1"/>
          </p:nvPr>
        </p:nvSpPr>
        <p:spPr>
          <a:xfrm>
            <a:off x="457200" y="1219200"/>
            <a:ext cx="8229600" cy="5334000"/>
          </a:xfrm>
        </p:spPr>
        <p:txBody>
          <a:bodyPr/>
          <a:lstStyle/>
          <a:p>
            <a:pPr marL="0" indent="0">
              <a:buNone/>
            </a:pPr>
            <a:r>
              <a:rPr lang="en-US" sz="1400" dirty="0"/>
              <a:t>The LLL program is to give an opportunity for members to pursue knowledge either for personal or professional reasons. The higher education, college, and adult vocational training program offers that opportunity for members. At this time: </a:t>
            </a:r>
          </a:p>
          <a:p>
            <a:r>
              <a:rPr lang="en-US" sz="1400" dirty="0"/>
              <a:t>Scholarships awarded, based on a Number of Credit Hours, to GTB tribal members seeking post-secondary degrees who are attending a Michigan Public University or Community College</a:t>
            </a:r>
          </a:p>
          <a:p>
            <a:r>
              <a:rPr lang="en-US" sz="1400" dirty="0"/>
              <a:t>Scholarships, based on a Number of Credit Hours, to GTB tribal members seeking post-secondary degrees Scholarships awarded, based on the Number of Clock Hours, to GTB tribal members seeking certification and/or licensing at an accredited Adult Vocational Training facility.</a:t>
            </a:r>
          </a:p>
          <a:p>
            <a:r>
              <a:rPr lang="en-US" sz="1400" dirty="0"/>
              <a:t>The Higher Education scholarship program is funded through RAO and BIA funds.</a:t>
            </a:r>
          </a:p>
          <a:p>
            <a:pPr marL="0" indent="0">
              <a:buNone/>
            </a:pPr>
            <a:r>
              <a:rPr lang="en-US" sz="1400" dirty="0"/>
              <a:t>For more information on scholarships and program guidelines, please contact Melissa Alberts at (231)534.7765, </a:t>
            </a:r>
            <a:r>
              <a:rPr lang="en-US" sz="1400" dirty="0">
                <a:hlinkClick r:id="rId2"/>
              </a:rPr>
              <a:t>Melissa.Alberts@gtbindians.com</a:t>
            </a:r>
            <a:r>
              <a:rPr lang="en-US" sz="1400" dirty="0"/>
              <a:t> or Dana McClellan at (231) 534.7356. </a:t>
            </a:r>
            <a:r>
              <a:rPr lang="en-US" sz="1400" dirty="0">
                <a:hlinkClick r:id="rId3"/>
              </a:rPr>
              <a:t>Dana.McClellan@gtbindians.com</a:t>
            </a:r>
            <a:r>
              <a:rPr lang="en-US" sz="1400" dirty="0"/>
              <a:t>. </a:t>
            </a:r>
          </a:p>
          <a:p>
            <a:pPr marL="0" indent="0">
              <a:spcBef>
                <a:spcPts val="800"/>
              </a:spcBef>
              <a:buNone/>
            </a:pPr>
            <a:r>
              <a:rPr lang="en-US" sz="1400" dirty="0"/>
              <a:t>In addition to LLL services are provided at the Heritage Library. To contact the librarian, Francis Carew, at (231)534.7752, </a:t>
            </a:r>
            <a:r>
              <a:rPr lang="en-US" sz="1400" dirty="0">
                <a:hlinkClick r:id="rId4"/>
              </a:rPr>
              <a:t>Francis.Carew@gtbindians.com</a:t>
            </a:r>
            <a:r>
              <a:rPr lang="en-US" sz="1400" dirty="0"/>
              <a:t> . Also, the teacher, Cindi McIlrath, also provides community classes and works with 477 program providing resume and interviewing training. Also, provides alternative education through the Kitchi Minogining Tribal School. The teacher can be reached at (231) 534.7759, </a:t>
            </a:r>
            <a:r>
              <a:rPr lang="en-US" sz="1400" dirty="0">
                <a:hlinkClick r:id="rId5"/>
              </a:rPr>
              <a:t>Cindi.McIlrath@gtbindians.com</a:t>
            </a:r>
            <a:r>
              <a:rPr lang="en-US" sz="1400" dirty="0"/>
              <a:t>. </a:t>
            </a:r>
          </a:p>
          <a:p>
            <a:pPr marL="0" indent="0">
              <a:spcBef>
                <a:spcPts val="800"/>
              </a:spcBef>
              <a:buNone/>
            </a:pPr>
            <a:r>
              <a:rPr lang="en-US" sz="1400" dirty="0"/>
              <a:t>Further, the Education department provide Title VII Benzie, Elk Rapids, Frankfort-Elberta &amp; Kingsley. For more information, please contact Melissa Alberts. </a:t>
            </a:r>
          </a:p>
          <a:p>
            <a:pPr marL="0" indent="0">
              <a:spcBef>
                <a:spcPts val="800"/>
              </a:spcBef>
              <a:buNone/>
            </a:pPr>
            <a:r>
              <a:rPr lang="en-US" sz="1400" dirty="0"/>
              <a:t>Other contact information: </a:t>
            </a:r>
          </a:p>
          <a:p>
            <a:pPr marL="0" indent="0">
              <a:spcBef>
                <a:spcPts val="800"/>
              </a:spcBef>
              <a:buNone/>
            </a:pPr>
            <a:r>
              <a:rPr lang="en-US" sz="1400" dirty="0"/>
              <a:t>Education Manager, Dawn Shenoskey, may be reached at (231) 534.7753 or (231)313.8609 </a:t>
            </a:r>
            <a:r>
              <a:rPr lang="en-US" sz="1400" dirty="0">
                <a:hlinkClick r:id="rId6"/>
              </a:rPr>
              <a:t>dawnm.shenoskey@gtbindians.com</a:t>
            </a:r>
            <a:r>
              <a:rPr lang="en-US" sz="1400" dirty="0"/>
              <a:t> </a:t>
            </a:r>
          </a:p>
        </p:txBody>
      </p:sp>
    </p:spTree>
    <p:extLst>
      <p:ext uri="{BB962C8B-B14F-4D97-AF65-F5344CB8AC3E}">
        <p14:creationId xmlns:p14="http://schemas.microsoft.com/office/powerpoint/2010/main" val="3328163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Youth Intervention</a:t>
            </a:r>
          </a:p>
        </p:txBody>
      </p:sp>
      <p:sp>
        <p:nvSpPr>
          <p:cNvPr id="3" name="Content Placeholder 2"/>
          <p:cNvSpPr>
            <a:spLocks noGrp="1"/>
          </p:cNvSpPr>
          <p:nvPr>
            <p:ph idx="1"/>
          </p:nvPr>
        </p:nvSpPr>
        <p:spPr/>
        <p:txBody>
          <a:bodyPr/>
          <a:lstStyle/>
          <a:p>
            <a:pPr marL="0" indent="0">
              <a:buNone/>
            </a:pPr>
            <a:r>
              <a:rPr lang="en-US" sz="1600" dirty="0"/>
              <a:t>As of November, the LLL sub department has combined two programs youth services and youth intervention staff as one program with the current staff as LLL Youth Intervention. Staff will continue to promote healthy and nutrition lifestyle, prevention against alcohol and drugs and build self-esteem with youth teaching and strengthening Anishinaabe culture to educate youth on the seven grandfather teaching.  The Youth Intervention Specialist are at all sites. These services include, but are not limited to: tutoring, homework labs, career counseling, assisting with afterschool programs, summer programming, planning community educational events, and being a positive role model for all youth.</a:t>
            </a:r>
          </a:p>
          <a:p>
            <a:pPr marL="0" indent="0">
              <a:buNone/>
            </a:pPr>
            <a:r>
              <a:rPr lang="en-US" sz="1600" dirty="0"/>
              <a:t>The goal is to have one program that service educational programming, youth program and family program form ages zero through seventeen. Community programs will continue. </a:t>
            </a:r>
          </a:p>
          <a:p>
            <a:pPr marL="0" indent="0">
              <a:buNone/>
            </a:pPr>
            <a:r>
              <a:rPr lang="en-US" sz="1600" dirty="0"/>
              <a:t>What has changed? Reaching all tribal youth. Youth Intervention Specialists can meet services members zero through four years old now.  Programming is focus on family community oriented activities. Such activities last year included canoeing, Halloween party and Christmas party.   </a:t>
            </a:r>
          </a:p>
          <a:p>
            <a:pPr marL="0" indent="0">
              <a:buNone/>
            </a:pPr>
            <a:endParaRPr lang="en-US" sz="1600" dirty="0"/>
          </a:p>
          <a:p>
            <a:pPr marL="0" indent="0">
              <a:buNone/>
            </a:pPr>
            <a:r>
              <a:rPr lang="en-US" sz="1600" dirty="0"/>
              <a:t>Contact information:</a:t>
            </a:r>
          </a:p>
          <a:p>
            <a:pPr marL="0" indent="0">
              <a:buNone/>
            </a:pPr>
            <a:r>
              <a:rPr lang="en-US" sz="1600" dirty="0"/>
              <a:t>TaShena Sams, supervisor, (231) 534.7231, </a:t>
            </a:r>
            <a:r>
              <a:rPr lang="en-US" sz="1600" dirty="0">
                <a:hlinkClick r:id="rId2"/>
              </a:rPr>
              <a:t>TaShena.Sams@gtbindians.com</a:t>
            </a:r>
            <a:r>
              <a:rPr lang="en-US" sz="1600" dirty="0"/>
              <a:t> </a:t>
            </a:r>
          </a:p>
        </p:txBody>
      </p:sp>
    </p:spTree>
    <p:extLst>
      <p:ext uri="{BB962C8B-B14F-4D97-AF65-F5344CB8AC3E}">
        <p14:creationId xmlns:p14="http://schemas.microsoft.com/office/powerpoint/2010/main" val="3076760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dirty="0"/>
              <a:t>Benodjenh</a:t>
            </a:r>
          </a:p>
        </p:txBody>
      </p:sp>
      <p:sp>
        <p:nvSpPr>
          <p:cNvPr id="7171" name="Rectangle 3"/>
          <p:cNvSpPr>
            <a:spLocks noGrp="1" noChangeArrowheads="1"/>
          </p:cNvSpPr>
          <p:nvPr>
            <p:ph type="body" idx="1"/>
          </p:nvPr>
        </p:nvSpPr>
        <p:spPr/>
        <p:txBody>
          <a:bodyPr/>
          <a:lstStyle/>
          <a:p>
            <a:pPr marL="0" indent="0">
              <a:buNone/>
            </a:pPr>
            <a:r>
              <a:rPr lang="en-US" sz="1800" dirty="0"/>
              <a:t>The Benodjehn Center promotes the school readiness of children ages birth to 5 years from low-income families by enhancing their cognitive, social and emotional development. In addition, providing childcare between the ages of 3-12 years old and infants and toddlers that are enrolled in the Early Head Start Center Base Program. Hours of child care is from Monday-Friday from 7:30 a.m.-5:30 p.m.  The Benodjehn Center Head Start and Early Head Start serve GTB children, families and other eligible families on or near the reservation.  The Benodjenh Center is also serving families with children 0-5 through the Family Spirit Program.  Also in partnership with TBA/ISD with the Great Start Readiness program. This is specifically for 4 years old preparing them for kindergarten. </a:t>
            </a:r>
          </a:p>
          <a:p>
            <a:pPr marL="0" indent="0">
              <a:buNone/>
            </a:pPr>
            <a:endParaRPr lang="en-US" sz="1800" dirty="0"/>
          </a:p>
          <a:p>
            <a:pPr marL="0" indent="0">
              <a:buNone/>
            </a:pPr>
            <a:r>
              <a:rPr lang="en-US" sz="1800" dirty="0"/>
              <a:t>Contact information:</a:t>
            </a:r>
          </a:p>
          <a:p>
            <a:pPr marL="0" indent="0">
              <a:buNone/>
            </a:pPr>
            <a:r>
              <a:rPr lang="en-US" sz="1800" dirty="0"/>
              <a:t>Joyce McClellan, supervisor, (231) 534.7380, </a:t>
            </a:r>
            <a:r>
              <a:rPr lang="en-US" sz="1800" dirty="0">
                <a:hlinkClick r:id="rId2"/>
              </a:rPr>
              <a:t>Joyce.McClellan@gtbindians.com</a:t>
            </a:r>
            <a:r>
              <a:rPr lang="en-US" sz="1800" dirty="0"/>
              <a:t> </a:t>
            </a:r>
          </a:p>
          <a:p>
            <a:pPr marL="0" indent="0">
              <a:buNone/>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dirty="0"/>
              <a:t>Strong Heart</a:t>
            </a:r>
          </a:p>
        </p:txBody>
      </p:sp>
      <p:sp>
        <p:nvSpPr>
          <p:cNvPr id="5123" name="Rectangle 3"/>
          <p:cNvSpPr>
            <a:spLocks noGrp="1" noChangeArrowheads="1"/>
          </p:cNvSpPr>
          <p:nvPr>
            <p:ph type="body" idx="1"/>
          </p:nvPr>
        </p:nvSpPr>
        <p:spPr/>
        <p:txBody>
          <a:bodyPr/>
          <a:lstStyle/>
          <a:p>
            <a:pPr marL="0" indent="0">
              <a:buNone/>
            </a:pPr>
            <a:r>
              <a:rPr lang="en-US" sz="1800" dirty="0"/>
              <a:t>The Strong Heart Civic Center provides a community base for physical fitness with scheduled events and activities to encourage healthy living in the GTB community. Offered throughout the year are a mixture of programs such as Pilates, yoga, weight loss, or general fitness and conditioning.  Open to GTB members and others. Hours vary during the seasons. </a:t>
            </a:r>
          </a:p>
          <a:p>
            <a:pPr marL="0" indent="0">
              <a:buNone/>
            </a:pPr>
            <a:r>
              <a:rPr lang="en-US" sz="1800" dirty="0"/>
              <a:t>Now, there is a workout room at the Benzie satellite building has been open since July 2019.  </a:t>
            </a:r>
          </a:p>
          <a:p>
            <a:pPr marL="0" indent="0">
              <a:buNone/>
            </a:pPr>
            <a:r>
              <a:rPr lang="en-US" sz="1800" dirty="0"/>
              <a:t>Supervisor in the implementation phases of having workout room at the Charlevoix satellite building. </a:t>
            </a:r>
          </a:p>
          <a:p>
            <a:pPr marL="0" indent="0">
              <a:buNone/>
            </a:pPr>
            <a:r>
              <a:rPr lang="en-US" sz="1800" dirty="0"/>
              <a:t>Please contact the Strong heart for hours, events and guidelines: </a:t>
            </a:r>
          </a:p>
          <a:p>
            <a:pPr marL="0" indent="0">
              <a:buNone/>
            </a:pPr>
            <a:r>
              <a:rPr lang="en-US" sz="1800" dirty="0"/>
              <a:t>Strong heart (231)534.7457</a:t>
            </a:r>
          </a:p>
          <a:p>
            <a:pPr marL="0" indent="0">
              <a:buNone/>
            </a:pPr>
            <a:r>
              <a:rPr lang="en-US" sz="1800" dirty="0"/>
              <a:t>Dee Wonegeshik, supervisor, (231) 534.7751, </a:t>
            </a:r>
            <a:r>
              <a:rPr lang="en-US" sz="1800" dirty="0">
                <a:hlinkClick r:id="rId2"/>
              </a:rPr>
              <a:t>Delores.Wonegeshik@gtbindians.com</a:t>
            </a:r>
            <a:r>
              <a:rPr lang="en-US" sz="1800"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Elders</a:t>
            </a:r>
          </a:p>
        </p:txBody>
      </p:sp>
      <p:sp>
        <p:nvSpPr>
          <p:cNvPr id="3" name="Content Placeholder 2"/>
          <p:cNvSpPr>
            <a:spLocks noGrp="1"/>
          </p:cNvSpPr>
          <p:nvPr>
            <p:ph idx="1"/>
          </p:nvPr>
        </p:nvSpPr>
        <p:spPr>
          <a:xfrm>
            <a:off x="228600" y="1219200"/>
            <a:ext cx="8458200" cy="5334000"/>
          </a:xfrm>
        </p:spPr>
        <p:txBody>
          <a:bodyPr/>
          <a:lstStyle/>
          <a:p>
            <a:pPr marL="0" indent="0">
              <a:buNone/>
            </a:pPr>
            <a:r>
              <a:rPr lang="en-US" sz="1400" dirty="0"/>
              <a:t>The Elder Program services elders in the six county service area for members 55 years of age or older.  The services that are provided to the elder include:</a:t>
            </a:r>
          </a:p>
          <a:p>
            <a:pPr>
              <a:buFont typeface="Arial" panose="020B0604020202020204" pitchFamily="34" charset="0"/>
              <a:buChar char="•"/>
            </a:pPr>
            <a:r>
              <a:rPr lang="en-US" sz="1400" dirty="0"/>
              <a:t>Elder services (formally aka, elder emergency) a RAO program to support elder needs.</a:t>
            </a:r>
          </a:p>
          <a:p>
            <a:pPr>
              <a:buFont typeface="Arial" panose="020B0604020202020204" pitchFamily="34" charset="0"/>
              <a:buChar char="•"/>
            </a:pPr>
            <a:r>
              <a:rPr lang="en-US" sz="1400" dirty="0"/>
              <a:t>Congregated meals at three sites</a:t>
            </a:r>
          </a:p>
          <a:p>
            <a:pPr>
              <a:buFont typeface="Arial" panose="020B0604020202020204" pitchFamily="34" charset="0"/>
              <a:buChar char="•"/>
            </a:pPr>
            <a:r>
              <a:rPr lang="en-US" sz="1400" dirty="0"/>
              <a:t>Site activities </a:t>
            </a:r>
          </a:p>
          <a:p>
            <a:pPr>
              <a:buFont typeface="Arial" panose="020B0604020202020204" pitchFamily="34" charset="0"/>
              <a:buChar char="•"/>
            </a:pPr>
            <a:r>
              <a:rPr lang="en-US" sz="1400" dirty="0"/>
              <a:t>Care giver program for older adult and grand parents. </a:t>
            </a:r>
          </a:p>
          <a:p>
            <a:pPr>
              <a:buFont typeface="Arial" panose="020B0604020202020204" pitchFamily="34" charset="0"/>
              <a:buChar char="•"/>
            </a:pPr>
            <a:r>
              <a:rPr lang="en-US" sz="1400" dirty="0"/>
              <a:t>Farm market program to income based</a:t>
            </a:r>
          </a:p>
          <a:p>
            <a:pPr>
              <a:buFont typeface="Arial" panose="020B0604020202020204" pitchFamily="34" charset="0"/>
              <a:buChar char="•"/>
            </a:pPr>
            <a:r>
              <a:rPr lang="en-US" sz="1400" dirty="0"/>
              <a:t>Home visits and Telephone reassurance (i.e., daily socialization and well check calls to elder for vulnerable and high risk elders). </a:t>
            </a:r>
          </a:p>
          <a:p>
            <a:pPr>
              <a:buFont typeface="Arial" panose="020B0604020202020204" pitchFamily="34" charset="0"/>
              <a:buChar char="•"/>
            </a:pPr>
            <a:r>
              <a:rPr lang="en-US" sz="1400" dirty="0"/>
              <a:t>Home Delivered Meals to vulnerable and high risk elders. </a:t>
            </a:r>
          </a:p>
          <a:p>
            <a:pPr>
              <a:buFont typeface="Arial" panose="020B0604020202020204" pitchFamily="34" charset="0"/>
              <a:buChar char="•"/>
            </a:pPr>
            <a:r>
              <a:rPr lang="en-US" sz="1400" dirty="0"/>
              <a:t>Information and referral/assistance</a:t>
            </a:r>
          </a:p>
          <a:p>
            <a:pPr marL="0" indent="0">
              <a:spcBef>
                <a:spcPts val="600"/>
              </a:spcBef>
              <a:buNone/>
            </a:pPr>
            <a:r>
              <a:rPr lang="en-US" sz="1400" dirty="0"/>
              <a:t>Please contact the elder coordinator for more information on activities, events, and meal information.  </a:t>
            </a:r>
          </a:p>
          <a:p>
            <a:pPr marL="0" indent="0">
              <a:buNone/>
            </a:pPr>
            <a:r>
              <a:rPr lang="en-US" sz="1400" dirty="0"/>
              <a:t>Sharon Edington, Antrim/Grand Traverse,(231)534.7710 or (231)866.6074 cell</a:t>
            </a:r>
          </a:p>
          <a:p>
            <a:pPr marL="0" indent="0">
              <a:buNone/>
            </a:pPr>
            <a:r>
              <a:rPr lang="en-US" sz="1400" dirty="0"/>
              <a:t>Wa'Sinade Raphael, Leelanau,(231)534.7740 or(231)866.1013 cell</a:t>
            </a:r>
          </a:p>
          <a:p>
            <a:pPr marL="0" indent="0">
              <a:buNone/>
            </a:pPr>
            <a:r>
              <a:rPr lang="en-US" sz="1400" dirty="0"/>
              <a:t>Greg Bailey, Leelanau, (231)534.7740, (231)492.4976 cell</a:t>
            </a:r>
          </a:p>
          <a:p>
            <a:pPr marL="0" indent="0">
              <a:buNone/>
            </a:pPr>
            <a:r>
              <a:rPr lang="en-US" sz="1400" dirty="0"/>
              <a:t>Gene Fields, Charlevoix,(231)534.7066 or (231)492.4351 cell</a:t>
            </a:r>
          </a:p>
          <a:p>
            <a:pPr marL="0" indent="0">
              <a:buNone/>
            </a:pPr>
            <a:r>
              <a:rPr lang="en-US" sz="1400" dirty="0"/>
              <a:t>Robbin Raphael,(231)534.7824 or (231)492.4352 cell</a:t>
            </a:r>
          </a:p>
          <a:p>
            <a:pPr marL="0" indent="0">
              <a:buNone/>
            </a:pPr>
            <a:r>
              <a:rPr lang="en-US" sz="1400" dirty="0"/>
              <a:t>Tanya Raphael, cultural/elder assistant,(231)534.7746 or (231)866.0771 cell, </a:t>
            </a:r>
            <a:r>
              <a:rPr lang="en-US" sz="1400" dirty="0">
                <a:hlinkClick r:id="rId2"/>
              </a:rPr>
              <a:t>Tanya.Raphael2@gtbindians.com</a:t>
            </a:r>
            <a:r>
              <a:rPr lang="en-US" sz="1400" dirty="0"/>
              <a:t> </a:t>
            </a:r>
          </a:p>
          <a:p>
            <a:pPr marL="0" indent="0">
              <a:buNone/>
            </a:pPr>
            <a:r>
              <a:rPr lang="en-US" sz="1400" dirty="0"/>
              <a:t>Dawn Shenoskey, Interim elder manager,(231)534.7753 or (231)313.8609 cell </a:t>
            </a:r>
            <a:r>
              <a:rPr lang="en-US" sz="1400" dirty="0">
                <a:hlinkClick r:id="rId3"/>
              </a:rPr>
              <a:t>dawnm.shenoskey@gtbindians.com</a:t>
            </a:r>
            <a:r>
              <a:rPr lang="en-US" sz="1400" dirty="0"/>
              <a:t> </a:t>
            </a:r>
          </a:p>
          <a:p>
            <a:pPr marL="0" indent="0">
              <a:buNone/>
            </a:pPr>
            <a:endParaRPr lang="en-US" sz="1400" dirty="0"/>
          </a:p>
          <a:p>
            <a:pPr marL="0" indent="0">
              <a:buNone/>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Tree>
    <p:extLst>
      <p:ext uri="{BB962C8B-B14F-4D97-AF65-F5344CB8AC3E}">
        <p14:creationId xmlns:p14="http://schemas.microsoft.com/office/powerpoint/2010/main" val="1326508868"/>
      </p:ext>
    </p:extLst>
  </p:cSld>
  <p:clrMapOvr>
    <a:masterClrMapping/>
  </p:clrMapOvr>
</p:sld>
</file>

<file path=ppt/theme/theme1.xml><?xml version="1.0" encoding="utf-8"?>
<a:theme xmlns:a="http://schemas.openxmlformats.org/drawingml/2006/main" name="Native American Heritage Month presentation">
  <a:themeElements>
    <a:clrScheme name="Presentation on product or service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Presentation on product or service">
      <a:majorFont>
        <a:latin typeface="Gill Sans MT"/>
        <a:ea typeface=""/>
        <a:cs typeface=""/>
      </a:majorFont>
      <a:minorFont>
        <a:latin typeface="Gill Sans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 on product or servic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Presentation on product or servic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Presentation on product or servic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Presentation on product or servic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Presentation on product or service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Presentation on product or service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Native American Heritage Month presentation</Template>
  <TotalTime>495</TotalTime>
  <Words>1036</Words>
  <Application>Microsoft Office PowerPoint</Application>
  <PresentationFormat>On-screen Show (4:3)</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Gill Sans MT</vt:lpstr>
      <vt:lpstr>Times New Roman</vt:lpstr>
      <vt:lpstr>Native American Heritage Month presentation</vt:lpstr>
      <vt:lpstr>Life Long Learning (LLL)</vt:lpstr>
      <vt:lpstr>Youth Intervention</vt:lpstr>
      <vt:lpstr>Benodjenh</vt:lpstr>
      <vt:lpstr>Strong Heart</vt:lpstr>
      <vt:lpstr>Elders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Little Spirit Department 12</dc:title>
  <dc:creator>Shenoskey, Dawn M</dc:creator>
  <cp:lastModifiedBy>Dawn M. Shenoskey</cp:lastModifiedBy>
  <cp:revision>53</cp:revision>
  <dcterms:created xsi:type="dcterms:W3CDTF">2016-06-21T17:56:13Z</dcterms:created>
  <dcterms:modified xsi:type="dcterms:W3CDTF">2020-04-13T21:15:59Z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TC102383731033</vt:lpwstr>
  </property>
</Properties>
</file>